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1" r:id="rId3"/>
    <p:sldId id="263" r:id="rId4"/>
    <p:sldId id="266" r:id="rId5"/>
    <p:sldId id="267" r:id="rId6"/>
    <p:sldId id="272" r:id="rId7"/>
    <p:sldId id="273" r:id="rId8"/>
    <p:sldId id="274" r:id="rId9"/>
    <p:sldId id="276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Рабочий стол\фоны3\шаблоны, отрисовки, фоны\из мультфильмов\7868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2976" y="85723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Monotype Corsiva" pitchFamily="66" charset="0"/>
              </a:rPr>
              <a:t>«Профсоюз – территория успеха!»</a:t>
            </a:r>
            <a:endParaRPr lang="ru-RU" sz="3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785926"/>
            <a:ext cx="5815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 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«Профсоюз моя опора!»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643314"/>
            <a:ext cx="49292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Monotype Corsiva" pitchFamily="66" charset="0"/>
              </a:rPr>
              <a:t>Закриева</a:t>
            </a: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 Индира </a:t>
            </a:r>
            <a:r>
              <a:rPr lang="ru-RU" sz="2800" b="1" dirty="0" err="1" smtClean="0">
                <a:solidFill>
                  <a:srgbClr val="C00000"/>
                </a:solidFill>
                <a:latin typeface="Monotype Corsiva" pitchFamily="66" charset="0"/>
              </a:rPr>
              <a:t>Расулаевна</a:t>
            </a: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endParaRPr lang="ru-RU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МБДОУ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Детский сад «Звездочка»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с. Борзой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450" y="2360795"/>
            <a:ext cx="2711794" cy="3240359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фоны3\шаблоны, отрисовки, фоны\из мультфильмов\7868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2143116"/>
            <a:ext cx="6000792" cy="1428760"/>
          </a:xfrm>
          <a:prstGeom prst="rect">
            <a:avLst/>
          </a:prstGeom>
          <a:noFill/>
        </p:spPr>
        <p:txBody>
          <a:bodyPr wrap="none" rtlCol="0">
            <a:prstTxWarp prst="textTriangleInverted">
              <a:avLst/>
            </a:prstTxWarp>
            <a:spAutoFit/>
          </a:bodyPr>
          <a:lstStyle/>
          <a:p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 descr="http://inginfo.ru/design/img/news/1640/pic/1640.jpg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786190"/>
            <a:ext cx="1947021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Рабочий стол\фоны3\шаблоны, отрисовки, фоны\из мультфильмов\7868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42910" y="1000108"/>
            <a:ext cx="792961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Monotype Corsiva" pitchFamily="66" charset="0"/>
              </a:rPr>
              <a:t>        </a:t>
            </a:r>
            <a:r>
              <a:rPr lang="ru-RU" sz="2400" b="1" dirty="0" smtClean="0">
                <a:latin typeface="Monotype Corsiva" pitchFamily="66" charset="0"/>
              </a:rPr>
              <a:t>Первичная профсоюзная организация МБДОУ </a:t>
            </a:r>
            <a:r>
              <a:rPr lang="ru-RU" sz="2400" b="1" dirty="0" smtClean="0">
                <a:latin typeface="Monotype Corsiva" pitchFamily="66" charset="0"/>
              </a:rPr>
              <a:t>«</a:t>
            </a:r>
            <a:r>
              <a:rPr lang="ru-RU" sz="2400" b="1" dirty="0" smtClean="0">
                <a:latin typeface="Monotype Corsiva" pitchFamily="66" charset="0"/>
              </a:rPr>
              <a:t>Детский сад «Звездочка» с. Борзой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smtClean="0">
                <a:latin typeface="Monotype Corsiva" pitchFamily="66" charset="0"/>
              </a:rPr>
              <a:t>существует с </a:t>
            </a:r>
            <a:r>
              <a:rPr lang="ru-RU" sz="2400" b="1" dirty="0" smtClean="0">
                <a:latin typeface="Monotype Corsiva" pitchFamily="66" charset="0"/>
              </a:rPr>
              <a:t>2018 </a:t>
            </a:r>
            <a:r>
              <a:rPr lang="ru-RU" sz="2400" b="1" dirty="0" smtClean="0">
                <a:latin typeface="Monotype Corsiva" pitchFamily="66" charset="0"/>
              </a:rPr>
              <a:t>года и насчитывает </a:t>
            </a:r>
            <a:r>
              <a:rPr lang="ru-RU" sz="2400" b="1" dirty="0" smtClean="0">
                <a:latin typeface="Monotype Corsiva" pitchFamily="66" charset="0"/>
              </a:rPr>
              <a:t>27 </a:t>
            </a:r>
            <a:r>
              <a:rPr lang="ru-RU" sz="2400" b="1" dirty="0" smtClean="0">
                <a:latin typeface="Monotype Corsiva" pitchFamily="66" charset="0"/>
              </a:rPr>
              <a:t>члена профсоюза.</a:t>
            </a:r>
          </a:p>
          <a:p>
            <a:pPr algn="just"/>
            <a:r>
              <a:rPr lang="ru-RU" sz="2400" b="1" dirty="0" smtClean="0">
                <a:latin typeface="Monotype Corsiva" pitchFamily="66" charset="0"/>
              </a:rPr>
              <a:t>Руководствуется в своей деятельности Уставом профсоюза, Законом «О профессиональных союзах, их правах и гарантиях деятельности», Положением профсоюзной организации и иными нормативными документами, актами профсоюза.</a:t>
            </a:r>
          </a:p>
          <a:p>
            <a:pPr algn="just"/>
            <a:r>
              <a:rPr lang="ru-RU" sz="2400" b="1" dirty="0" smtClean="0">
                <a:latin typeface="Monotype Corsiva" pitchFamily="66" charset="0"/>
              </a:rPr>
              <a:t>В образовательном учреждении сформирована команда профсоюзных активистов, людей творческих, принципиальных, преданных своему коллективу.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фоны3\шаблоны, отрисовки, фоны\из мультфильмов\111 (4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786050" y="714356"/>
            <a:ext cx="53578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Наш девиз </a:t>
            </a:r>
            <a:r>
              <a:rPr lang="ru-RU" dirty="0" smtClean="0"/>
              <a:t>- </a:t>
            </a:r>
            <a:r>
              <a:rPr lang="ru-RU" sz="2400" b="1" dirty="0" smtClean="0">
                <a:solidFill>
                  <a:srgbClr val="0070C0"/>
                </a:solidFill>
                <a:latin typeface="Monotype Corsiva" pitchFamily="66" charset="0"/>
              </a:rPr>
              <a:t>Профсоюз – твой защитник в работе и жизни!</a:t>
            </a:r>
          </a:p>
          <a:p>
            <a:pPr algn="ctr"/>
            <a:endParaRPr lang="ru-RU" sz="2400" dirty="0" smtClean="0">
              <a:solidFill>
                <a:srgbClr val="0070C0"/>
              </a:solidFill>
              <a:latin typeface="Monotype Corsiva" pitchFamily="66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Законов много, законов пресс…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Хватит!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Тяжко под этим грузом.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Пора защищать рабочий Интерес!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Сделай это вместе с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Профсоюзом!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фоны3\шаблоны, отрисовки, фоны\из мультфильмов\111 (4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571481"/>
            <a:ext cx="54292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Что даёт нам профсоюз?</a:t>
            </a:r>
            <a:endParaRPr lang="ru-RU" sz="24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b="1" i="1" dirty="0" smtClean="0">
                <a:latin typeface="Monotype Corsiva" pitchFamily="66" charset="0"/>
              </a:rPr>
              <a:t>Стабильность трудовых отношений.</a:t>
            </a:r>
            <a:endParaRPr lang="ru-RU" sz="2400" b="1" dirty="0" smtClean="0">
              <a:latin typeface="Monotype Corsiva" pitchFamily="66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b="1" i="1" dirty="0" smtClean="0">
                <a:latin typeface="Monotype Corsiva" pitchFamily="66" charset="0"/>
              </a:rPr>
              <a:t>Приобщение к управлению учреждениями через соглашения и коллективные договоры.</a:t>
            </a:r>
            <a:endParaRPr lang="ru-RU" sz="2400" b="1" dirty="0" smtClean="0">
              <a:latin typeface="Monotype Corsiva" pitchFamily="66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b="1" i="1" dirty="0" smtClean="0">
                <a:latin typeface="Monotype Corsiva" pitchFamily="66" charset="0"/>
              </a:rPr>
              <a:t>Консультации юристов. Защиту в суде. Консультации специалистов по охране труда и правовую помощь при несчастных случаях.</a:t>
            </a:r>
            <a:endParaRPr lang="ru-RU" sz="2400" b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Monotype Corsiva" pitchFamily="66" charset="0"/>
              </a:rPr>
              <a:t>Организацию отдыха работников и их детей.</a:t>
            </a:r>
            <a:endParaRPr lang="ru-RU" sz="2400" b="1" dirty="0" smtClean="0">
              <a:latin typeface="Monotype Corsiva" pitchFamily="66" charset="0"/>
            </a:endParaRPr>
          </a:p>
          <a:p>
            <a:pPr lvl="0">
              <a:buFont typeface="Wingdings" pitchFamily="2" charset="2"/>
              <a:buChar char="Ø"/>
            </a:pPr>
            <a:endParaRPr lang="ru-RU" sz="2400" b="1" i="1" dirty="0" smtClean="0">
              <a:latin typeface="Monotype Corsiva" pitchFamily="66" charset="0"/>
            </a:endParaRPr>
          </a:p>
          <a:p>
            <a:pPr lvl="0">
              <a:buFont typeface="Wingdings" pitchFamily="2" charset="2"/>
              <a:buChar char="Ø"/>
            </a:pPr>
            <a:endParaRPr lang="ru-RU" sz="2400" b="1" i="1" dirty="0" smtClean="0">
              <a:latin typeface="Monotype Corsiva" pitchFamily="66" charset="0"/>
            </a:endParaRPr>
          </a:p>
          <a:p>
            <a:pPr lvl="0"/>
            <a:r>
              <a:rPr lang="ru-RU" sz="2400" b="1" i="1" dirty="0" smtClean="0">
                <a:latin typeface="Monotype Corsiva" pitchFamily="66" charset="0"/>
              </a:rPr>
              <a:t>      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21399220">
            <a:off x="1487429" y="4852517"/>
            <a:ext cx="5373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b="1" i="1" dirty="0" smtClean="0">
                <a:latin typeface="Monotype Corsiva" pitchFamily="66" charset="0"/>
              </a:rPr>
              <a:t>Организацию и проведение культурных </a:t>
            </a:r>
          </a:p>
          <a:p>
            <a:pPr lvl="0"/>
            <a:r>
              <a:rPr lang="ru-RU" sz="2400" b="1" i="1" dirty="0" smtClean="0">
                <a:latin typeface="Monotype Corsiva" pitchFamily="66" charset="0"/>
              </a:rPr>
              <a:t>                                   мероприятий.</a:t>
            </a:r>
            <a:endParaRPr lang="ru-RU" sz="2400" b="1" dirty="0" smtClean="0">
              <a:latin typeface="Monotype Corsiva" pitchFamily="66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b="1" i="1" dirty="0" smtClean="0">
                <a:latin typeface="Monotype Corsiva" pitchFamily="66" charset="0"/>
              </a:rPr>
              <a:t>Материальную помощь работникам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фоны3\шаблоны, отрисовки, фоны\из мультфильмов\7868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714356"/>
            <a:ext cx="835824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Цель нашей организации </a:t>
            </a:r>
            <a:r>
              <a:rPr lang="ru-RU" dirty="0" smtClean="0"/>
              <a:t>- – </a:t>
            </a:r>
            <a:r>
              <a:rPr lang="ru-RU" sz="2400" b="1" dirty="0" smtClean="0">
                <a:solidFill>
                  <a:srgbClr val="0070C0"/>
                </a:solidFill>
                <a:latin typeface="Monotype Corsiva" pitchFamily="66" charset="0"/>
              </a:rPr>
              <a:t>укрепление профсоюзного единства и солидарности, повышение авторитета профсоюза в ДОУ.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    Задачи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Обеспечение членов профсоюза ДОУ правовой и социальной информацией;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Участие в разработке локальных актов, регулирующих трудовые отношения, условия быта, охрану здоровья;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Содействие повышению уровня жизни членов профсоюза, состоящих на учете в первичной профсоюзной организации ДОУ;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Представление интересов членов профсоюзов соответствующих органах;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Организация проведения досуга. Культурно – массовых и спортивных мероприятий;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Осуществление профсоюзного контроля за соблюдением норм трудового законодательства, восстановление нарушенных социально – трудовых прав работников ДОУ.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Осуществлять организационные мероприятия по повышению мотивации и укреплению профессионального членства.</a:t>
            </a:r>
          </a:p>
          <a:p>
            <a:r>
              <a:rPr lang="ru-RU" dirty="0" smtClean="0">
                <a:latin typeface="Monotype Corsiva" pitchFamily="66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фоны3\шаблоны, отрисовки, фоны\из мультфильмов\7868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928670"/>
            <a:ext cx="77153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    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Профком детского сада считает приоритетной задачей своей деятельности -   соблюдение и защиту законных прав и интересов членов первичной профсоюзной организации в условиях тесного сотрудничества и социального партнерства с администрацией ДОУ. И эта задача успешно выполняется. Об этом говорят достаточно высокие результаты, которых достигли работники в своей деятельности, их удовлетворенность обстановкой, складывающейся в коллективе, участие членов профсоюза в краевом конкурсе «С профсоюза все начинается!», где мы получили первую премию и были награждены дипломом победителя.</a:t>
            </a:r>
          </a:p>
          <a:p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фоны3\шаблоны, отрисовки, фоны\из мультфильмов\111 (4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14612" y="571480"/>
            <a:ext cx="5500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Monotype Corsiva" pitchFamily="66" charset="0"/>
              </a:rPr>
              <a:t>Своевременно</a:t>
            </a:r>
            <a:r>
              <a:rPr lang="en-US" sz="2400" b="1" dirty="0" smtClean="0">
                <a:latin typeface="Monotype Corsiva" pitchFamily="66" charset="0"/>
              </a:rPr>
              <a:t> </a:t>
            </a:r>
            <a:r>
              <a:rPr lang="ru-RU" sz="2400" b="1" dirty="0" smtClean="0">
                <a:latin typeface="Monotype Corsiva" pitchFamily="66" charset="0"/>
              </a:rPr>
              <a:t>осуществляется информационно – правовое обеспечение  членов профсоюза: оформили информационный стенд «Наш профсоюз», систематически проводится консультирование членов профсоюза по правовым вопросам, оказывается материальная помощь нуждающимся. Профком ДОУ уделяет большое внимание сохранению традиций, окружая заботой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 rot="194407">
            <a:off x="1413465" y="4865789"/>
            <a:ext cx="6520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Monotype Corsiva" pitchFamily="66" charset="0"/>
              </a:rPr>
              <a:t>             </a:t>
            </a:r>
            <a:r>
              <a:rPr lang="ru-RU" sz="2400" b="1" dirty="0" smtClean="0">
                <a:latin typeface="Monotype Corsiva" pitchFamily="66" charset="0"/>
              </a:rPr>
              <a:t>и вниманием не только нынешний состав</a:t>
            </a:r>
            <a:endParaRPr lang="en-US" sz="2400" b="1" dirty="0" smtClean="0">
              <a:latin typeface="Monotype Corsiva" pitchFamily="66" charset="0"/>
            </a:endParaRPr>
          </a:p>
          <a:p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en-US" sz="2400" b="1" dirty="0" smtClean="0">
                <a:latin typeface="Monotype Corsiva" pitchFamily="66" charset="0"/>
              </a:rPr>
              <a:t>    </a:t>
            </a:r>
            <a:r>
              <a:rPr lang="ru-RU" sz="2400" b="1" dirty="0" smtClean="0">
                <a:latin typeface="Monotype Corsiva" pitchFamily="66" charset="0"/>
              </a:rPr>
              <a:t>работников, но и ветеранов. Налажено тесное сотрудничество с пенсионерами. </a:t>
            </a:r>
            <a:endParaRPr lang="ru-RU" sz="2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фоны3\шаблоны, отрисовки, фоны\из мультфильмов\111 (4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00232" y="714356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</a:rPr>
              <a:t>Спасибо Профсоюзу!</a:t>
            </a:r>
          </a:p>
          <a:p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1214422"/>
            <a:ext cx="54292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За погашение задолжности работникам  МБДОУ по компенсации на приобретение книгоиздательской продукции и медицинских осмотрам</a:t>
            </a:r>
          </a:p>
          <a:p>
            <a:endParaRPr lang="ru-RU" dirty="0"/>
          </a:p>
        </p:txBody>
      </p:sp>
      <p:pic>
        <p:nvPicPr>
          <p:cNvPr id="5" name="Picture 3" descr="C:\Documents and Settings\Admin\Рабочий стол\Фото круглый сто\IMG_12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357430"/>
            <a:ext cx="2643206" cy="1982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 rot="21401369">
            <a:off x="1527431" y="4621432"/>
            <a:ext cx="56652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За выплату материальной помощи нуждающимся сотрудникам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9" y="785794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   </a:t>
            </a:r>
            <a:endParaRPr lang="ru-RU" sz="28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4071942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9" name="Picture 2" descr="C:\Documents and Settings\Admin\Рабочий стол\фоны3\шаблоны, отрисовки, фоны\из мультфильмов\111 (4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488" y="714356"/>
            <a:ext cx="514353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Признанье взволнованной Музы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Прошу, не сочтите за лесть: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Спасибо вам, Профсоюзы,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За то, что вы все-таки есть!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Среди суеты и раздора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Уже на пределе почти,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Пытаетесь вы от позора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Российский садик спасти.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Пусть крепнут содружества узы!</a:t>
            </a:r>
            <a:b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55646">
            <a:off x="2238265" y="4762362"/>
            <a:ext cx="5444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Иными мы быть не должны:</a:t>
            </a:r>
            <a:b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Воспитатели и Профсоюзы –</a:t>
            </a:r>
            <a:b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Основа единства страны!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455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</dc:creator>
  <cp:lastModifiedBy>RePack by Diakov</cp:lastModifiedBy>
  <cp:revision>26</cp:revision>
  <dcterms:modified xsi:type="dcterms:W3CDTF">2022-03-02T08:31:54Z</dcterms:modified>
</cp:coreProperties>
</file>